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4" r:id="rId2"/>
    <p:sldId id="262" r:id="rId3"/>
    <p:sldId id="263" r:id="rId4"/>
    <p:sldId id="257" r:id="rId5"/>
    <p:sldId id="258" r:id="rId6"/>
    <p:sldId id="259" r:id="rId7"/>
    <p:sldId id="260" r:id="rId8"/>
    <p:sldId id="261" r:id="rId9"/>
    <p:sldId id="265" r:id="rId10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578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48BBF5BB-217A-4BD3-9089-3BDA9B0B2D5A}" type="datetimeFigureOut">
              <a:rPr lang="en-CA" smtClean="0"/>
              <a:pPr/>
              <a:t>26/10/2012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92" tIns="46246" rIns="92492" bIns="4624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F6AE2B04-F770-4877-AA3C-A7ADDBA3D8AB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4764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AE2B04-F770-4877-AA3C-A7ADDBA3D8AB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710189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AE2B04-F770-4877-AA3C-A7ADDBA3D8AB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31523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AE2B04-F770-4877-AA3C-A7ADDBA3D8AB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8827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CD926-78F6-43E6-B73D-48A21043327F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AE2B04-F770-4877-AA3C-A7ADDBA3D8AB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567070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AE2B04-F770-4877-AA3C-A7ADDBA3D8AB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436325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AE2B04-F770-4877-AA3C-A7ADDBA3D8AB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423401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AE2B04-F770-4877-AA3C-A7ADDBA3D8AB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87093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AE2B04-F770-4877-AA3C-A7ADDBA3D8AB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28497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4C47-E78C-46A2-AE70-F21278E541A9}" type="datetimeFigureOut">
              <a:rPr lang="en-CA" smtClean="0"/>
              <a:pPr/>
              <a:t>26/10/2012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5F65-2ABD-4083-A15D-970F09EAF64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4C47-E78C-46A2-AE70-F21278E541A9}" type="datetimeFigureOut">
              <a:rPr lang="en-CA" smtClean="0"/>
              <a:pPr/>
              <a:t>26/10/2012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5F65-2ABD-4083-A15D-970F09EAF64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4C47-E78C-46A2-AE70-F21278E541A9}" type="datetimeFigureOut">
              <a:rPr lang="en-CA" smtClean="0"/>
              <a:pPr/>
              <a:t>26/10/2012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5F65-2ABD-4083-A15D-970F09EAF64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4C47-E78C-46A2-AE70-F21278E541A9}" type="datetimeFigureOut">
              <a:rPr lang="en-CA" smtClean="0"/>
              <a:pPr/>
              <a:t>26/10/2012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5F65-2ABD-4083-A15D-970F09EAF64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4C47-E78C-46A2-AE70-F21278E541A9}" type="datetimeFigureOut">
              <a:rPr lang="en-CA" smtClean="0"/>
              <a:pPr/>
              <a:t>26/10/2012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5F65-2ABD-4083-A15D-970F09EAF64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4C47-E78C-46A2-AE70-F21278E541A9}" type="datetimeFigureOut">
              <a:rPr lang="en-CA" smtClean="0"/>
              <a:pPr/>
              <a:t>26/10/2012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5F65-2ABD-4083-A15D-970F09EAF64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4C47-E78C-46A2-AE70-F21278E541A9}" type="datetimeFigureOut">
              <a:rPr lang="en-CA" smtClean="0"/>
              <a:pPr/>
              <a:t>26/10/2012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5F65-2ABD-4083-A15D-970F09EAF64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4C47-E78C-46A2-AE70-F21278E541A9}" type="datetimeFigureOut">
              <a:rPr lang="en-CA" smtClean="0"/>
              <a:pPr/>
              <a:t>26/10/2012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5F65-2ABD-4083-A15D-970F09EAF64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4C47-E78C-46A2-AE70-F21278E541A9}" type="datetimeFigureOut">
              <a:rPr lang="en-CA" smtClean="0"/>
              <a:pPr/>
              <a:t>26/10/2012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5F65-2ABD-4083-A15D-970F09EAF64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4C47-E78C-46A2-AE70-F21278E541A9}" type="datetimeFigureOut">
              <a:rPr lang="en-CA" smtClean="0"/>
              <a:pPr/>
              <a:t>26/10/2012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5F65-2ABD-4083-A15D-970F09EAF64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4C47-E78C-46A2-AE70-F21278E541A9}" type="datetimeFigureOut">
              <a:rPr lang="en-CA" smtClean="0"/>
              <a:pPr/>
              <a:t>26/10/2012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05F65-2ABD-4083-A15D-970F09EAF64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34C47-E78C-46A2-AE70-F21278E541A9}" type="datetimeFigureOut">
              <a:rPr lang="en-CA" smtClean="0"/>
              <a:pPr/>
              <a:t>26/10/2012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05F65-2ABD-4083-A15D-970F09EAF64A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ff.is/carma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Cumulative effects of development and climate change on the PCH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tx1"/>
                </a:solidFill>
              </a:rPr>
              <a:t>Progress report to the PCMB, October 23, 2012</a:t>
            </a:r>
          </a:p>
          <a:p>
            <a:r>
              <a:rPr lang="en-CA" i="1" dirty="0" smtClean="0">
                <a:solidFill>
                  <a:schemeClr val="tx1"/>
                </a:solidFill>
              </a:rPr>
              <a:t>by Don Russell</a:t>
            </a:r>
            <a:endParaRPr lang="en-CA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Climate analysis</a:t>
            </a:r>
            <a:endParaRPr lang="en-CA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752600"/>
            <a:ext cx="4314825" cy="490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5000" y="1295400"/>
            <a:ext cx="18669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257800" y="2133600"/>
            <a:ext cx="3733800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 smtClean="0"/>
              <a:t>1990s best conditions during calving</a:t>
            </a:r>
            <a:endParaRPr lang="en-CA" dirty="0"/>
          </a:p>
        </p:txBody>
      </p:sp>
      <p:sp>
        <p:nvSpPr>
          <p:cNvPr id="8" name="TextBox 7"/>
          <p:cNvSpPr txBox="1"/>
          <p:nvPr/>
        </p:nvSpPr>
        <p:spPr>
          <a:xfrm>
            <a:off x="5257800" y="3352800"/>
            <a:ext cx="3733800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 smtClean="0"/>
              <a:t>1990s worst conditions in summer</a:t>
            </a:r>
          </a:p>
          <a:p>
            <a:r>
              <a:rPr lang="en-CA" dirty="0" smtClean="0"/>
              <a:t>1980s best conditions in summer</a:t>
            </a:r>
            <a:endParaRPr lang="en-CA" dirty="0"/>
          </a:p>
        </p:txBody>
      </p:sp>
      <p:sp>
        <p:nvSpPr>
          <p:cNvPr id="9" name="TextBox 8"/>
          <p:cNvSpPr txBox="1"/>
          <p:nvPr/>
        </p:nvSpPr>
        <p:spPr>
          <a:xfrm>
            <a:off x="5257800" y="4572000"/>
            <a:ext cx="3733800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 smtClean="0"/>
              <a:t>Conditions mixed in fall</a:t>
            </a:r>
            <a:endParaRPr lang="en-CA" dirty="0"/>
          </a:p>
        </p:txBody>
      </p:sp>
      <p:sp>
        <p:nvSpPr>
          <p:cNvPr id="10" name="TextBox 9"/>
          <p:cNvSpPr txBox="1"/>
          <p:nvPr/>
        </p:nvSpPr>
        <p:spPr>
          <a:xfrm>
            <a:off x="5257800" y="5257800"/>
            <a:ext cx="3733800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 smtClean="0"/>
              <a:t>1990s worst conditions in winter</a:t>
            </a:r>
          </a:p>
          <a:p>
            <a:r>
              <a:rPr lang="en-CA" dirty="0" smtClean="0"/>
              <a:t>2000s best conditions in winter</a:t>
            </a:r>
            <a:endParaRPr lang="en-CA" dirty="0"/>
          </a:p>
        </p:txBody>
      </p:sp>
      <p:sp>
        <p:nvSpPr>
          <p:cNvPr id="11" name="TextBox 10"/>
          <p:cNvSpPr txBox="1"/>
          <p:nvPr/>
        </p:nvSpPr>
        <p:spPr>
          <a:xfrm>
            <a:off x="5257800" y="6172200"/>
            <a:ext cx="3733800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 smtClean="0"/>
              <a:t>1990s worst conditions in spring</a:t>
            </a:r>
            <a:endParaRPr lang="en-C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CA" dirty="0" smtClean="0"/>
              <a:t>Winter RSF analysis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CA" dirty="0" smtClean="0"/>
              <a:t>Avoidance of Dempster</a:t>
            </a:r>
          </a:p>
          <a:p>
            <a:pPr lvl="1"/>
            <a:r>
              <a:rPr lang="en-CA" dirty="0" smtClean="0"/>
              <a:t>Not related to snow</a:t>
            </a:r>
          </a:p>
          <a:p>
            <a:pPr lvl="1"/>
            <a:r>
              <a:rPr lang="en-CA" dirty="0" smtClean="0"/>
              <a:t>Stronger between 1985-1998 than 1999-2010</a:t>
            </a:r>
          </a:p>
          <a:p>
            <a:r>
              <a:rPr lang="en-CA" dirty="0" smtClean="0"/>
              <a:t>Appear strong avoidance of communities</a:t>
            </a:r>
          </a:p>
          <a:p>
            <a:pPr lvl="1"/>
            <a:r>
              <a:rPr lang="en-CA" dirty="0" smtClean="0"/>
              <a:t>May be related to location of communities at periphery of range and/or avoidance in relation to human activity</a:t>
            </a:r>
          </a:p>
          <a:p>
            <a:r>
              <a:rPr lang="en-CA" dirty="0" smtClean="0"/>
              <a:t>Weak avoidance of seismic lines and winter road</a:t>
            </a:r>
          </a:p>
          <a:p>
            <a:pPr lvl="1"/>
            <a:r>
              <a:rPr lang="en-CA" dirty="0" smtClean="0"/>
              <a:t>Not related to snow</a:t>
            </a:r>
          </a:p>
          <a:p>
            <a:pPr lvl="1"/>
            <a:r>
              <a:rPr lang="en-CA" dirty="0" smtClean="0"/>
              <a:t>Stronger between 1985-1998 than 1999-2010</a:t>
            </a:r>
          </a:p>
          <a:p>
            <a:r>
              <a:rPr lang="en-CA" dirty="0" smtClean="0"/>
              <a:t>NEED TO TRANSLATE RESULTS INTO DEVELOPMENT SCENARIOS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6"/>
          <p:cNvGrpSpPr/>
          <p:nvPr/>
        </p:nvGrpSpPr>
        <p:grpSpPr>
          <a:xfrm>
            <a:off x="1066800" y="3886200"/>
            <a:ext cx="4876800" cy="2790825"/>
            <a:chOff x="1066800" y="3886200"/>
            <a:chExt cx="4876800" cy="2790825"/>
          </a:xfrm>
        </p:grpSpPr>
        <p:grpSp>
          <p:nvGrpSpPr>
            <p:cNvPr id="8" name="Group 77"/>
            <p:cNvGrpSpPr/>
            <p:nvPr/>
          </p:nvGrpSpPr>
          <p:grpSpPr>
            <a:xfrm>
              <a:off x="1066800" y="3886200"/>
              <a:ext cx="4114800" cy="2790825"/>
              <a:chOff x="1143000" y="3886200"/>
              <a:chExt cx="4114800" cy="2790825"/>
            </a:xfrm>
          </p:grpSpPr>
          <p:pic>
            <p:nvPicPr>
              <p:cNvPr id="79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1143000" y="3886200"/>
                <a:ext cx="4114800" cy="2790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80" name="Straight Arrow Connector 79"/>
              <p:cNvCxnSpPr/>
              <p:nvPr/>
            </p:nvCxnSpPr>
            <p:spPr>
              <a:xfrm flipV="1">
                <a:off x="2209800" y="5562600"/>
                <a:ext cx="457200" cy="304800"/>
              </a:xfrm>
              <a:prstGeom prst="straightConnector1">
                <a:avLst/>
              </a:prstGeom>
              <a:ln>
                <a:solidFill>
                  <a:schemeClr val="accent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/>
              <p:cNvCxnSpPr/>
              <p:nvPr/>
            </p:nvCxnSpPr>
            <p:spPr>
              <a:xfrm flipV="1">
                <a:off x="3048000" y="5029200"/>
                <a:ext cx="457200" cy="304800"/>
              </a:xfrm>
              <a:prstGeom prst="straightConnector1">
                <a:avLst/>
              </a:prstGeom>
              <a:ln>
                <a:solidFill>
                  <a:schemeClr val="accent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Arrow Connector 81"/>
              <p:cNvCxnSpPr/>
              <p:nvPr/>
            </p:nvCxnSpPr>
            <p:spPr>
              <a:xfrm>
                <a:off x="3962400" y="4953000"/>
                <a:ext cx="457200" cy="381000"/>
              </a:xfrm>
              <a:prstGeom prst="straightConnector1">
                <a:avLst/>
              </a:prstGeom>
              <a:ln>
                <a:solidFill>
                  <a:schemeClr val="accent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4" name="Straight Arrow Connector 33"/>
            <p:cNvCxnSpPr/>
            <p:nvPr/>
          </p:nvCxnSpPr>
          <p:spPr>
            <a:xfrm flipH="1">
              <a:off x="5257800" y="5257800"/>
              <a:ext cx="685800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82"/>
          <p:cNvGrpSpPr/>
          <p:nvPr/>
        </p:nvGrpSpPr>
        <p:grpSpPr>
          <a:xfrm>
            <a:off x="1066800" y="3886200"/>
            <a:ext cx="4114800" cy="2790825"/>
            <a:chOff x="1143000" y="3886200"/>
            <a:chExt cx="4114800" cy="2790825"/>
          </a:xfrm>
        </p:grpSpPr>
        <p:grpSp>
          <p:nvGrpSpPr>
            <p:cNvPr id="14" name="Group 23"/>
            <p:cNvGrpSpPr/>
            <p:nvPr/>
          </p:nvGrpSpPr>
          <p:grpSpPr>
            <a:xfrm>
              <a:off x="1143000" y="3886200"/>
              <a:ext cx="4114800" cy="2790825"/>
              <a:chOff x="1295400" y="3886200"/>
              <a:chExt cx="4114800" cy="2790825"/>
            </a:xfrm>
          </p:grpSpPr>
          <p:pic>
            <p:nvPicPr>
              <p:cNvPr id="91" name="Picture 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295400" y="3886200"/>
                <a:ext cx="4114800" cy="2790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92" name="TextBox 91"/>
              <p:cNvSpPr txBox="1"/>
              <p:nvPr/>
            </p:nvSpPr>
            <p:spPr>
              <a:xfrm>
                <a:off x="2362200" y="4419600"/>
                <a:ext cx="136851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1200" b="1" dirty="0" smtClean="0">
                    <a:solidFill>
                      <a:schemeClr val="accent1"/>
                    </a:solidFill>
                  </a:rPr>
                  <a:t>Normal conditions</a:t>
                </a:r>
                <a:endParaRPr lang="en-CA" sz="1200" b="1" dirty="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2743200" y="6096000"/>
                <a:ext cx="208531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1200" b="1" dirty="0" smtClean="0">
                    <a:solidFill>
                      <a:srgbClr val="FF0000"/>
                    </a:solidFill>
                  </a:rPr>
                  <a:t>Climate change, development</a:t>
                </a:r>
                <a:endParaRPr lang="en-CA" sz="1200" b="1" dirty="0">
                  <a:solidFill>
                    <a:srgbClr val="FF0000"/>
                  </a:solidFill>
                </a:endParaRPr>
              </a:p>
            </p:txBody>
          </p:sp>
        </p:grpSp>
        <p:cxnSp>
          <p:nvCxnSpPr>
            <p:cNvPr id="85" name="Straight Arrow Connector 84"/>
            <p:cNvCxnSpPr/>
            <p:nvPr/>
          </p:nvCxnSpPr>
          <p:spPr>
            <a:xfrm flipV="1">
              <a:off x="2209800" y="5562600"/>
              <a:ext cx="457200" cy="304800"/>
            </a:xfrm>
            <a:prstGeom prst="straightConnector1">
              <a:avLst/>
            </a:prstGeom>
            <a:ln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/>
            <p:nvPr/>
          </p:nvCxnSpPr>
          <p:spPr>
            <a:xfrm flipV="1">
              <a:off x="2209800" y="5715000"/>
              <a:ext cx="533400" cy="22860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/>
            <p:nvPr/>
          </p:nvCxnSpPr>
          <p:spPr>
            <a:xfrm flipV="1">
              <a:off x="3048000" y="4953000"/>
              <a:ext cx="457200" cy="381000"/>
            </a:xfrm>
            <a:prstGeom prst="straightConnector1">
              <a:avLst/>
            </a:prstGeom>
            <a:ln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/>
            <p:nvPr/>
          </p:nvCxnSpPr>
          <p:spPr>
            <a:xfrm flipV="1">
              <a:off x="3048000" y="5257800"/>
              <a:ext cx="533400" cy="30480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/>
            <p:nvPr/>
          </p:nvCxnSpPr>
          <p:spPr>
            <a:xfrm>
              <a:off x="3962400" y="4876800"/>
              <a:ext cx="457200" cy="381000"/>
            </a:xfrm>
            <a:prstGeom prst="straightConnector1">
              <a:avLst/>
            </a:prstGeom>
            <a:ln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/>
            <p:nvPr/>
          </p:nvCxnSpPr>
          <p:spPr>
            <a:xfrm>
              <a:off x="3886200" y="5257800"/>
              <a:ext cx="533400" cy="53340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792162"/>
          </a:xfrm>
        </p:spPr>
        <p:txBody>
          <a:bodyPr>
            <a:normAutofit/>
          </a:bodyPr>
          <a:lstStyle/>
          <a:p>
            <a:r>
              <a:rPr lang="en-CA" sz="4000" dirty="0" smtClean="0"/>
              <a:t>Modeling Cumulative effects</a:t>
            </a:r>
            <a:endParaRPr lang="en-CA" sz="4000" dirty="0"/>
          </a:p>
        </p:txBody>
      </p:sp>
      <p:grpSp>
        <p:nvGrpSpPr>
          <p:cNvPr id="15" name="Group 94"/>
          <p:cNvGrpSpPr/>
          <p:nvPr/>
        </p:nvGrpSpPr>
        <p:grpSpPr>
          <a:xfrm>
            <a:off x="457200" y="1143000"/>
            <a:ext cx="1676400" cy="2590800"/>
            <a:chOff x="457200" y="1143000"/>
            <a:chExt cx="1676400" cy="2590800"/>
          </a:xfrm>
        </p:grpSpPr>
        <p:sp>
          <p:nvSpPr>
            <p:cNvPr id="4" name="Rounded Rectangle 3"/>
            <p:cNvSpPr/>
            <p:nvPr/>
          </p:nvSpPr>
          <p:spPr>
            <a:xfrm>
              <a:off x="1066800" y="1143000"/>
              <a:ext cx="914400" cy="381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sz="1400" b="1" dirty="0" smtClean="0">
                  <a:solidFill>
                    <a:srgbClr val="FFFF00"/>
                  </a:solidFill>
                </a:rPr>
                <a:t>Body size</a:t>
              </a:r>
              <a:endParaRPr lang="en-CA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457200" y="1905000"/>
              <a:ext cx="1295400" cy="381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sz="1400" b="1" dirty="0" smtClean="0">
                  <a:solidFill>
                    <a:srgbClr val="FFFF00"/>
                  </a:solidFill>
                </a:rPr>
                <a:t>Climate variability</a:t>
              </a:r>
              <a:endParaRPr lang="en-CA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533400" y="2667000"/>
              <a:ext cx="1066800" cy="381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sz="1400" b="1" dirty="0" smtClean="0">
                  <a:solidFill>
                    <a:srgbClr val="FFFF00"/>
                  </a:solidFill>
                </a:rPr>
                <a:t>Vegetation</a:t>
              </a:r>
              <a:endParaRPr lang="en-CA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685800" y="3352800"/>
              <a:ext cx="1447800" cy="381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sz="1400" b="1" dirty="0" smtClean="0">
                  <a:solidFill>
                    <a:srgbClr val="FFFF00"/>
                  </a:solidFill>
                </a:rPr>
                <a:t>Population Density</a:t>
              </a:r>
              <a:endParaRPr lang="en-CA" sz="14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6" name="Group 95"/>
          <p:cNvGrpSpPr/>
          <p:nvPr/>
        </p:nvGrpSpPr>
        <p:grpSpPr>
          <a:xfrm>
            <a:off x="2057400" y="1371600"/>
            <a:ext cx="3200400" cy="2133600"/>
            <a:chOff x="2057400" y="1371600"/>
            <a:chExt cx="3200400" cy="2133600"/>
          </a:xfrm>
        </p:grpSpPr>
        <p:cxnSp>
          <p:nvCxnSpPr>
            <p:cNvPr id="9" name="Straight Arrow Connector 8"/>
            <p:cNvCxnSpPr/>
            <p:nvPr/>
          </p:nvCxnSpPr>
          <p:spPr>
            <a:xfrm>
              <a:off x="2286000" y="1371600"/>
              <a:ext cx="990600" cy="6096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133600" y="2133600"/>
              <a:ext cx="1143000" cy="762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V="1">
              <a:off x="2057400" y="2438400"/>
              <a:ext cx="1295400" cy="3048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flipV="1">
              <a:off x="2362200" y="2667000"/>
              <a:ext cx="1066800" cy="8382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Oval 17"/>
            <p:cNvSpPr/>
            <p:nvPr/>
          </p:nvSpPr>
          <p:spPr>
            <a:xfrm>
              <a:off x="3505200" y="1905000"/>
              <a:ext cx="1752600" cy="1066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sz="2000" b="1" dirty="0" smtClean="0">
                  <a:solidFill>
                    <a:srgbClr val="FFFF00"/>
                  </a:solidFill>
                </a:rPr>
                <a:t>Energy -Protein model</a:t>
              </a:r>
              <a:endParaRPr lang="en-CA" sz="20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7" name="Group 50"/>
          <p:cNvGrpSpPr/>
          <p:nvPr/>
        </p:nvGrpSpPr>
        <p:grpSpPr>
          <a:xfrm>
            <a:off x="5410200" y="1371600"/>
            <a:ext cx="2438400" cy="2362200"/>
            <a:chOff x="5410200" y="1371600"/>
            <a:chExt cx="2438400" cy="2362200"/>
          </a:xfrm>
        </p:grpSpPr>
        <p:cxnSp>
          <p:nvCxnSpPr>
            <p:cNvPr id="19" name="Straight Arrow Connector 18"/>
            <p:cNvCxnSpPr/>
            <p:nvPr/>
          </p:nvCxnSpPr>
          <p:spPr>
            <a:xfrm>
              <a:off x="5410200" y="2362200"/>
              <a:ext cx="685800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flipV="1">
              <a:off x="5410200" y="1981200"/>
              <a:ext cx="685800" cy="1524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5410200" y="2590800"/>
              <a:ext cx="685800" cy="1524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Flowchart: Multidocument 24"/>
            <p:cNvSpPr/>
            <p:nvPr/>
          </p:nvSpPr>
          <p:spPr>
            <a:xfrm>
              <a:off x="6324600" y="1371600"/>
              <a:ext cx="1524000" cy="2362200"/>
            </a:xfrm>
            <a:prstGeom prst="flowChartMulti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b="1" dirty="0" smtClean="0">
                  <a:solidFill>
                    <a:srgbClr val="FFFF00"/>
                  </a:solidFill>
                </a:rPr>
                <a:t>Link to vital rates (birth, death, etc)</a:t>
              </a:r>
              <a:endParaRPr lang="en-CA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0" name="Group 51"/>
          <p:cNvGrpSpPr/>
          <p:nvPr/>
        </p:nvGrpSpPr>
        <p:grpSpPr>
          <a:xfrm>
            <a:off x="6019800" y="3886200"/>
            <a:ext cx="1905000" cy="1905000"/>
            <a:chOff x="6019800" y="3886200"/>
            <a:chExt cx="1905000" cy="1905000"/>
          </a:xfrm>
        </p:grpSpPr>
        <p:sp>
          <p:nvSpPr>
            <p:cNvPr id="69" name="Oval 68"/>
            <p:cNvSpPr/>
            <p:nvPr/>
          </p:nvSpPr>
          <p:spPr>
            <a:xfrm>
              <a:off x="6019800" y="4724400"/>
              <a:ext cx="1905000" cy="1066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sz="2000" b="1" dirty="0" smtClean="0">
                  <a:solidFill>
                    <a:srgbClr val="FFFF00"/>
                  </a:solidFill>
                </a:rPr>
                <a:t>Population model</a:t>
              </a:r>
              <a:endParaRPr lang="en-CA" sz="2000" b="1" dirty="0">
                <a:solidFill>
                  <a:srgbClr val="FFFF00"/>
                </a:solidFill>
              </a:endParaRPr>
            </a:p>
          </p:txBody>
        </p:sp>
        <p:cxnSp>
          <p:nvCxnSpPr>
            <p:cNvPr id="71" name="Straight Arrow Connector 70"/>
            <p:cNvCxnSpPr/>
            <p:nvPr/>
          </p:nvCxnSpPr>
          <p:spPr>
            <a:xfrm>
              <a:off x="7010400" y="3886200"/>
              <a:ext cx="0" cy="6096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69"/>
          <p:cNvGrpSpPr/>
          <p:nvPr/>
        </p:nvGrpSpPr>
        <p:grpSpPr>
          <a:xfrm>
            <a:off x="3200400" y="838200"/>
            <a:ext cx="912109" cy="990600"/>
            <a:chOff x="3200400" y="838200"/>
            <a:chExt cx="912109" cy="990600"/>
          </a:xfrm>
        </p:grpSpPr>
        <p:sp>
          <p:nvSpPr>
            <p:cNvPr id="31" name="TextBox 30"/>
            <p:cNvSpPr txBox="1"/>
            <p:nvPr/>
          </p:nvSpPr>
          <p:spPr>
            <a:xfrm>
              <a:off x="3200400" y="838200"/>
              <a:ext cx="912109" cy="646331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CA" dirty="0" smtClean="0"/>
                <a:t>Climate</a:t>
              </a:r>
            </a:p>
            <a:p>
              <a:r>
                <a:rPr lang="en-CA" dirty="0" smtClean="0"/>
                <a:t>change</a:t>
              </a:r>
              <a:endParaRPr lang="en-CA" dirty="0"/>
            </a:p>
          </p:txBody>
        </p:sp>
        <p:cxnSp>
          <p:nvCxnSpPr>
            <p:cNvPr id="32" name="Straight Arrow Connector 31"/>
            <p:cNvCxnSpPr/>
            <p:nvPr/>
          </p:nvCxnSpPr>
          <p:spPr>
            <a:xfrm>
              <a:off x="3962400" y="1524000"/>
              <a:ext cx="76200" cy="3048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71"/>
          <p:cNvGrpSpPr/>
          <p:nvPr/>
        </p:nvGrpSpPr>
        <p:grpSpPr>
          <a:xfrm>
            <a:off x="4343400" y="990600"/>
            <a:ext cx="1451936" cy="762000"/>
            <a:chOff x="4343400" y="990600"/>
            <a:chExt cx="1451936" cy="762000"/>
          </a:xfrm>
        </p:grpSpPr>
        <p:cxnSp>
          <p:nvCxnSpPr>
            <p:cNvPr id="30" name="Straight Arrow Connector 29"/>
            <p:cNvCxnSpPr/>
            <p:nvPr/>
          </p:nvCxnSpPr>
          <p:spPr>
            <a:xfrm flipH="1">
              <a:off x="4648200" y="1447800"/>
              <a:ext cx="152400" cy="3048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4343400" y="990600"/>
              <a:ext cx="1451936" cy="36933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CA" dirty="0" smtClean="0"/>
                <a:t>Development</a:t>
              </a:r>
              <a:endParaRPr lang="en-CA" dirty="0"/>
            </a:p>
          </p:txBody>
        </p:sp>
      </p:grpSp>
      <p:grpSp>
        <p:nvGrpSpPr>
          <p:cNvPr id="26" name="Group 74"/>
          <p:cNvGrpSpPr/>
          <p:nvPr/>
        </p:nvGrpSpPr>
        <p:grpSpPr>
          <a:xfrm>
            <a:off x="5867400" y="5638800"/>
            <a:ext cx="2161169" cy="1096089"/>
            <a:chOff x="5867400" y="5638800"/>
            <a:chExt cx="2161169" cy="1096089"/>
          </a:xfrm>
        </p:grpSpPr>
        <p:sp>
          <p:nvSpPr>
            <p:cNvPr id="37" name="TextBox 36"/>
            <p:cNvSpPr txBox="1"/>
            <p:nvPr/>
          </p:nvSpPr>
          <p:spPr>
            <a:xfrm>
              <a:off x="5867400" y="5934670"/>
              <a:ext cx="2161169" cy="800219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CA" dirty="0" smtClean="0"/>
                <a:t>Harvest policy</a:t>
              </a:r>
            </a:p>
            <a:p>
              <a:r>
                <a:rPr lang="en-CA" sz="1400" dirty="0" smtClean="0"/>
                <a:t>-aggressive during increase</a:t>
              </a:r>
            </a:p>
            <a:p>
              <a:r>
                <a:rPr lang="en-CA" sz="1400" dirty="0" smtClean="0"/>
                <a:t>-restricted in decline</a:t>
              </a:r>
              <a:endParaRPr lang="en-CA" sz="1400" dirty="0"/>
            </a:p>
          </p:txBody>
        </p:sp>
        <p:cxnSp>
          <p:nvCxnSpPr>
            <p:cNvPr id="38" name="Straight Arrow Connector 37"/>
            <p:cNvCxnSpPr/>
            <p:nvPr/>
          </p:nvCxnSpPr>
          <p:spPr>
            <a:xfrm flipH="1" flipV="1">
              <a:off x="7772400" y="5638800"/>
              <a:ext cx="152400" cy="228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75"/>
          <p:cNvGrpSpPr/>
          <p:nvPr/>
        </p:nvGrpSpPr>
        <p:grpSpPr>
          <a:xfrm>
            <a:off x="3048000" y="2819400"/>
            <a:ext cx="3204536" cy="750332"/>
            <a:chOff x="3048000" y="2819400"/>
            <a:chExt cx="3204536" cy="750332"/>
          </a:xfrm>
        </p:grpSpPr>
        <p:grpSp>
          <p:nvGrpSpPr>
            <p:cNvPr id="28" name="Group 72"/>
            <p:cNvGrpSpPr/>
            <p:nvPr/>
          </p:nvGrpSpPr>
          <p:grpSpPr>
            <a:xfrm>
              <a:off x="4800600" y="2819400"/>
              <a:ext cx="1451936" cy="750332"/>
              <a:chOff x="4800600" y="2819400"/>
              <a:chExt cx="1451936" cy="750332"/>
            </a:xfrm>
          </p:grpSpPr>
          <p:cxnSp>
            <p:nvCxnSpPr>
              <p:cNvPr id="56" name="Straight Arrow Connector 55"/>
              <p:cNvCxnSpPr/>
              <p:nvPr/>
            </p:nvCxnSpPr>
            <p:spPr>
              <a:xfrm flipH="1" flipV="1">
                <a:off x="5105400" y="2819400"/>
                <a:ext cx="304800" cy="22860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TextBox 56"/>
              <p:cNvSpPr txBox="1"/>
              <p:nvPr/>
            </p:nvSpPr>
            <p:spPr>
              <a:xfrm>
                <a:off x="4800600" y="3200400"/>
                <a:ext cx="1451936" cy="369332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28575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CA" dirty="0" smtClean="0"/>
                  <a:t>Development</a:t>
                </a:r>
                <a:endParaRPr lang="en-CA" dirty="0"/>
              </a:p>
            </p:txBody>
          </p:sp>
        </p:grpSp>
        <p:grpSp>
          <p:nvGrpSpPr>
            <p:cNvPr id="39" name="Group 73"/>
            <p:cNvGrpSpPr/>
            <p:nvPr/>
          </p:nvGrpSpPr>
          <p:grpSpPr>
            <a:xfrm>
              <a:off x="3048000" y="2895601"/>
              <a:ext cx="1451936" cy="674131"/>
              <a:chOff x="3048000" y="2895601"/>
              <a:chExt cx="1451936" cy="674131"/>
            </a:xfrm>
          </p:grpSpPr>
          <p:cxnSp>
            <p:nvCxnSpPr>
              <p:cNvPr id="58" name="Straight Arrow Connector 57"/>
              <p:cNvCxnSpPr/>
              <p:nvPr/>
            </p:nvCxnSpPr>
            <p:spPr>
              <a:xfrm flipV="1">
                <a:off x="3505200" y="2895601"/>
                <a:ext cx="228600" cy="228599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9" name="TextBox 58"/>
              <p:cNvSpPr txBox="1"/>
              <p:nvPr/>
            </p:nvSpPr>
            <p:spPr>
              <a:xfrm>
                <a:off x="3048000" y="3200400"/>
                <a:ext cx="1451936" cy="369332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28575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CA" dirty="0" smtClean="0"/>
                  <a:t>Development</a:t>
                </a:r>
                <a:endParaRPr lang="en-CA" dirty="0"/>
              </a:p>
            </p:txBody>
          </p:sp>
        </p:grpSp>
      </p:grpSp>
      <p:grpSp>
        <p:nvGrpSpPr>
          <p:cNvPr id="40" name="Group 98"/>
          <p:cNvGrpSpPr/>
          <p:nvPr/>
        </p:nvGrpSpPr>
        <p:grpSpPr>
          <a:xfrm>
            <a:off x="1066800" y="3886200"/>
            <a:ext cx="4124325" cy="2800350"/>
            <a:chOff x="3200400" y="4572000"/>
            <a:chExt cx="4124325" cy="2800350"/>
          </a:xfrm>
        </p:grpSpPr>
        <p:grpSp>
          <p:nvGrpSpPr>
            <p:cNvPr id="50" name="Group 97"/>
            <p:cNvGrpSpPr/>
            <p:nvPr/>
          </p:nvGrpSpPr>
          <p:grpSpPr>
            <a:xfrm>
              <a:off x="3200400" y="4572000"/>
              <a:ext cx="4124325" cy="2800350"/>
              <a:chOff x="990600" y="3886200"/>
              <a:chExt cx="4124325" cy="2800350"/>
            </a:xfrm>
          </p:grpSpPr>
          <p:pic>
            <p:nvPicPr>
              <p:cNvPr id="9218" name="Picture 2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990600" y="3886200"/>
                <a:ext cx="4124325" cy="2800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41" name="Straight Arrow Connector 40"/>
              <p:cNvCxnSpPr/>
              <p:nvPr/>
            </p:nvCxnSpPr>
            <p:spPr>
              <a:xfrm flipV="1">
                <a:off x="2209800" y="5486400"/>
                <a:ext cx="457200" cy="381000"/>
              </a:xfrm>
              <a:prstGeom prst="straightConnector1">
                <a:avLst/>
              </a:prstGeom>
              <a:ln>
                <a:solidFill>
                  <a:schemeClr val="accent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41"/>
              <p:cNvCxnSpPr/>
              <p:nvPr/>
            </p:nvCxnSpPr>
            <p:spPr>
              <a:xfrm flipV="1">
                <a:off x="2209800" y="5715000"/>
                <a:ext cx="381000" cy="30480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Arrow Connector 42"/>
              <p:cNvCxnSpPr/>
              <p:nvPr/>
            </p:nvCxnSpPr>
            <p:spPr>
              <a:xfrm flipV="1">
                <a:off x="2209800" y="5867400"/>
                <a:ext cx="457200" cy="2286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/>
              <p:nvPr/>
            </p:nvCxnSpPr>
            <p:spPr>
              <a:xfrm flipV="1">
                <a:off x="2971800" y="4953000"/>
                <a:ext cx="457200" cy="457200"/>
              </a:xfrm>
              <a:prstGeom prst="straightConnector1">
                <a:avLst/>
              </a:prstGeom>
              <a:ln>
                <a:solidFill>
                  <a:schemeClr val="accent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/>
              <p:cNvCxnSpPr/>
              <p:nvPr/>
            </p:nvCxnSpPr>
            <p:spPr>
              <a:xfrm flipV="1">
                <a:off x="2971800" y="5105400"/>
                <a:ext cx="609600" cy="53340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Arrow Connector 45"/>
              <p:cNvCxnSpPr/>
              <p:nvPr/>
            </p:nvCxnSpPr>
            <p:spPr>
              <a:xfrm flipV="1">
                <a:off x="3048000" y="5105400"/>
                <a:ext cx="533400" cy="6096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Arrow Connector 46"/>
              <p:cNvCxnSpPr/>
              <p:nvPr/>
            </p:nvCxnSpPr>
            <p:spPr>
              <a:xfrm>
                <a:off x="3886200" y="4953000"/>
                <a:ext cx="457200" cy="381000"/>
              </a:xfrm>
              <a:prstGeom prst="straightConnector1">
                <a:avLst/>
              </a:prstGeom>
              <a:ln>
                <a:solidFill>
                  <a:schemeClr val="accent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Arrow Connector 47"/>
              <p:cNvCxnSpPr/>
              <p:nvPr/>
            </p:nvCxnSpPr>
            <p:spPr>
              <a:xfrm>
                <a:off x="3886200" y="5029200"/>
                <a:ext cx="457200" cy="3810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/>
              <p:nvPr/>
            </p:nvCxnSpPr>
            <p:spPr>
              <a:xfrm>
                <a:off x="3886200" y="5181600"/>
                <a:ext cx="533400" cy="68580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TextBox 28"/>
            <p:cNvSpPr txBox="1"/>
            <p:nvPr/>
          </p:nvSpPr>
          <p:spPr>
            <a:xfrm>
              <a:off x="4876800" y="6781800"/>
              <a:ext cx="20853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200" b="1" dirty="0" smtClean="0">
                  <a:solidFill>
                    <a:srgbClr val="FF0000"/>
                  </a:solidFill>
                </a:rPr>
                <a:t>Climate change, development</a:t>
              </a:r>
              <a:endParaRPr lang="en-CA" sz="1200" b="1" dirty="0">
                <a:solidFill>
                  <a:srgbClr val="FF0000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495800" y="5105400"/>
              <a:ext cx="13685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200" b="1" dirty="0" smtClean="0">
                  <a:solidFill>
                    <a:schemeClr val="accent1"/>
                  </a:solidFill>
                </a:rPr>
                <a:t>Normal conditions</a:t>
              </a:r>
              <a:endParaRPr lang="en-CA" sz="1200" b="1" dirty="0">
                <a:solidFill>
                  <a:schemeClr val="accent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105400" y="6400800"/>
              <a:ext cx="108856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200" b="1" dirty="0" smtClean="0"/>
                <a:t>Harvest policy</a:t>
              </a:r>
              <a:endParaRPr lang="en-CA" sz="12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CA" b="1" dirty="0" smtClean="0"/>
              <a:t>Input data </a:t>
            </a:r>
            <a:r>
              <a:rPr lang="en-CA" dirty="0" smtClean="0"/>
              <a:t>– </a:t>
            </a:r>
            <a:r>
              <a:rPr lang="en-CA" sz="3600" dirty="0" smtClean="0"/>
              <a:t>what we need to run the model</a:t>
            </a:r>
            <a:endParaRPr lang="en-CA" dirty="0"/>
          </a:p>
        </p:txBody>
      </p:sp>
      <p:sp>
        <p:nvSpPr>
          <p:cNvPr id="5" name="Rounded Rectangle 4"/>
          <p:cNvSpPr/>
          <p:nvPr/>
        </p:nvSpPr>
        <p:spPr>
          <a:xfrm>
            <a:off x="304800" y="1905000"/>
            <a:ext cx="9144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b="1" dirty="0" smtClean="0">
                <a:solidFill>
                  <a:srgbClr val="FFFF00"/>
                </a:solidFill>
              </a:rPr>
              <a:t>Body size</a:t>
            </a:r>
            <a:endParaRPr lang="en-CA" sz="1400" b="1" dirty="0">
              <a:solidFill>
                <a:srgbClr val="FFFF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28600" y="3200400"/>
            <a:ext cx="12954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b="1" dirty="0" smtClean="0">
                <a:solidFill>
                  <a:srgbClr val="FFFF00"/>
                </a:solidFill>
              </a:rPr>
              <a:t>Climate variability</a:t>
            </a:r>
            <a:endParaRPr lang="en-CA" sz="1400" b="1" dirty="0">
              <a:solidFill>
                <a:srgbClr val="FFFF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28600" y="4572000"/>
            <a:ext cx="10668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b="1" dirty="0" smtClean="0">
                <a:solidFill>
                  <a:srgbClr val="FFFF00"/>
                </a:solidFill>
              </a:rPr>
              <a:t>Vegetation</a:t>
            </a:r>
            <a:endParaRPr lang="en-CA" sz="1400" b="1" dirty="0">
              <a:solidFill>
                <a:srgbClr val="FFFF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52400" y="5791200"/>
            <a:ext cx="14478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b="1" dirty="0" smtClean="0">
                <a:solidFill>
                  <a:srgbClr val="FFFF00"/>
                </a:solidFill>
              </a:rPr>
              <a:t>Population Density</a:t>
            </a:r>
            <a:endParaRPr lang="en-CA" sz="1400" b="1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67000" y="1676400"/>
            <a:ext cx="2843086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Over 1000 caribou sampled</a:t>
            </a:r>
          </a:p>
          <a:p>
            <a:pPr>
              <a:buFont typeface="Arial" pitchFamily="34" charset="0"/>
              <a:buChar char="•"/>
            </a:pPr>
            <a:r>
              <a:rPr lang="en-CA" dirty="0" smtClean="0"/>
              <a:t>Validation data</a:t>
            </a:r>
          </a:p>
          <a:p>
            <a:pPr>
              <a:buFont typeface="Arial" pitchFamily="34" charset="0"/>
              <a:buChar char="•"/>
            </a:pPr>
            <a:r>
              <a:rPr lang="en-CA" dirty="0" smtClean="0"/>
              <a:t>Fat and Protein estimates</a:t>
            </a:r>
            <a:endParaRPr lang="en-CA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676400" y="2057400"/>
            <a:ext cx="6858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676400" y="3429000"/>
            <a:ext cx="6858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752600" y="4724400"/>
            <a:ext cx="6858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752600" y="6019800"/>
            <a:ext cx="6858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667000" y="2971800"/>
            <a:ext cx="2819400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CARMA Climate database</a:t>
            </a:r>
          </a:p>
          <a:p>
            <a:pPr>
              <a:buFont typeface="Arial" pitchFamily="34" charset="0"/>
              <a:buChar char="•"/>
            </a:pPr>
            <a:r>
              <a:rPr lang="en-CA" dirty="0" smtClean="0"/>
              <a:t>33 years (1979-2011)</a:t>
            </a:r>
          </a:p>
          <a:p>
            <a:pPr>
              <a:buFont typeface="Arial" pitchFamily="34" charset="0"/>
              <a:buChar char="•"/>
            </a:pPr>
            <a:r>
              <a:rPr lang="en-CA" dirty="0" smtClean="0"/>
              <a:t>Analysis complete</a:t>
            </a:r>
            <a:endParaRPr lang="en-CA" dirty="0"/>
          </a:p>
        </p:txBody>
      </p:sp>
      <p:sp>
        <p:nvSpPr>
          <p:cNvPr id="16" name="TextBox 15"/>
          <p:cNvSpPr txBox="1"/>
          <p:nvPr/>
        </p:nvSpPr>
        <p:spPr>
          <a:xfrm>
            <a:off x="2667000" y="4572000"/>
            <a:ext cx="2819400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CCRS map revised by S. Francis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67000" y="5715000"/>
            <a:ext cx="2819400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Based on population estimates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600" y="1066800"/>
            <a:ext cx="740908" cy="369332"/>
          </a:xfrm>
          <a:prstGeom prst="rect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CA" dirty="0" smtClean="0"/>
              <a:t>DONE</a:t>
            </a:r>
            <a:endParaRPr lang="en-CA" dirty="0"/>
          </a:p>
        </p:txBody>
      </p:sp>
      <p:sp>
        <p:nvSpPr>
          <p:cNvPr id="19" name="TextBox 18"/>
          <p:cNvSpPr txBox="1"/>
          <p:nvPr/>
        </p:nvSpPr>
        <p:spPr>
          <a:xfrm>
            <a:off x="6934200" y="1066800"/>
            <a:ext cx="790473" cy="369332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CA" dirty="0" smtClean="0"/>
              <a:t>TO DO</a:t>
            </a:r>
            <a:endParaRPr lang="en-CA" dirty="0"/>
          </a:p>
        </p:txBody>
      </p:sp>
      <p:sp>
        <p:nvSpPr>
          <p:cNvPr id="20" name="TextBox 19"/>
          <p:cNvSpPr txBox="1"/>
          <p:nvPr/>
        </p:nvSpPr>
        <p:spPr>
          <a:xfrm>
            <a:off x="5943600" y="2971800"/>
            <a:ext cx="2819400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Need to develop input  datasets to reflect role of climate in population trends</a:t>
            </a:r>
            <a:endParaRPr lang="en-CA" dirty="0"/>
          </a:p>
        </p:txBody>
      </p:sp>
      <p:sp>
        <p:nvSpPr>
          <p:cNvPr id="21" name="TextBox 20"/>
          <p:cNvSpPr txBox="1"/>
          <p:nvPr/>
        </p:nvSpPr>
        <p:spPr>
          <a:xfrm>
            <a:off x="6934200" y="1828800"/>
            <a:ext cx="609600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X</a:t>
            </a:r>
            <a:endParaRPr lang="en-CA" dirty="0"/>
          </a:p>
        </p:txBody>
      </p:sp>
      <p:sp>
        <p:nvSpPr>
          <p:cNvPr id="23" name="TextBox 22"/>
          <p:cNvSpPr txBox="1"/>
          <p:nvPr/>
        </p:nvSpPr>
        <p:spPr>
          <a:xfrm>
            <a:off x="6934200" y="4648200"/>
            <a:ext cx="609600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X</a:t>
            </a:r>
            <a:endParaRPr lang="en-CA" dirty="0"/>
          </a:p>
        </p:txBody>
      </p:sp>
      <p:sp>
        <p:nvSpPr>
          <p:cNvPr id="24" name="TextBox 23"/>
          <p:cNvSpPr txBox="1"/>
          <p:nvPr/>
        </p:nvSpPr>
        <p:spPr>
          <a:xfrm>
            <a:off x="6019800" y="5562600"/>
            <a:ext cx="2743200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Develop input datasets to reflect role of density in changes in body condition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CA" sz="4000" b="1" dirty="0" smtClean="0"/>
              <a:t>Scenarios</a:t>
            </a:r>
            <a:r>
              <a:rPr lang="en-CA" sz="3200" dirty="0" smtClean="0"/>
              <a:t> – running E-P model, developing scenarios</a:t>
            </a:r>
            <a:endParaRPr lang="en-CA" sz="4800" b="1" dirty="0"/>
          </a:p>
        </p:txBody>
      </p:sp>
      <p:sp>
        <p:nvSpPr>
          <p:cNvPr id="8" name="Oval 7"/>
          <p:cNvSpPr/>
          <p:nvPr/>
        </p:nvSpPr>
        <p:spPr>
          <a:xfrm>
            <a:off x="457200" y="1600200"/>
            <a:ext cx="17526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 smtClean="0">
                <a:solidFill>
                  <a:srgbClr val="FFFF00"/>
                </a:solidFill>
              </a:rPr>
              <a:t>Energy -Protein model</a:t>
            </a:r>
            <a:endParaRPr lang="en-CA" sz="2000" b="1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3124200"/>
            <a:ext cx="167640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 smtClean="0"/>
              <a:t>Climate change</a:t>
            </a:r>
            <a:endParaRPr lang="en-CA" dirty="0"/>
          </a:p>
        </p:txBody>
      </p:sp>
      <p:sp>
        <p:nvSpPr>
          <p:cNvPr id="21" name="TextBox 20"/>
          <p:cNvSpPr txBox="1"/>
          <p:nvPr/>
        </p:nvSpPr>
        <p:spPr>
          <a:xfrm>
            <a:off x="609600" y="4038600"/>
            <a:ext cx="1451936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CA" dirty="0" smtClean="0"/>
              <a:t>Development</a:t>
            </a:r>
          </a:p>
          <a:p>
            <a:pPr algn="ctr"/>
            <a:r>
              <a:rPr lang="en-CA" dirty="0" smtClean="0"/>
              <a:t>(</a:t>
            </a:r>
            <a:r>
              <a:rPr lang="en-CA" b="1" dirty="0" smtClean="0"/>
              <a:t>Dempster)</a:t>
            </a:r>
            <a:endParaRPr lang="en-CA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09600" y="5181600"/>
            <a:ext cx="1451936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CA" dirty="0" smtClean="0"/>
              <a:t>Development</a:t>
            </a:r>
          </a:p>
          <a:p>
            <a:pPr algn="ctr"/>
            <a:r>
              <a:rPr lang="en-CA" b="1" dirty="0" smtClean="0"/>
              <a:t>(1002)</a:t>
            </a:r>
            <a:endParaRPr lang="en-CA" b="1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362200" y="2133600"/>
            <a:ext cx="6858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2286000" y="3352800"/>
            <a:ext cx="6858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2286000" y="4343400"/>
            <a:ext cx="6858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286000" y="5486400"/>
            <a:ext cx="6858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657600" y="1066800"/>
            <a:ext cx="740908" cy="369332"/>
          </a:xfrm>
          <a:prstGeom prst="rect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CA" dirty="0" smtClean="0"/>
              <a:t>DONE</a:t>
            </a:r>
            <a:endParaRPr lang="en-CA" dirty="0"/>
          </a:p>
        </p:txBody>
      </p:sp>
      <p:sp>
        <p:nvSpPr>
          <p:cNvPr id="32" name="TextBox 31"/>
          <p:cNvSpPr txBox="1"/>
          <p:nvPr/>
        </p:nvSpPr>
        <p:spPr>
          <a:xfrm>
            <a:off x="6934200" y="1066800"/>
            <a:ext cx="790473" cy="369332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CA" dirty="0" smtClean="0"/>
              <a:t>TO DO</a:t>
            </a:r>
            <a:endParaRPr lang="en-CA" dirty="0"/>
          </a:p>
        </p:txBody>
      </p:sp>
      <p:sp>
        <p:nvSpPr>
          <p:cNvPr id="33" name="TextBox 32"/>
          <p:cNvSpPr txBox="1"/>
          <p:nvPr/>
        </p:nvSpPr>
        <p:spPr>
          <a:xfrm>
            <a:off x="609600" y="6096000"/>
            <a:ext cx="1451936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CA" dirty="0" smtClean="0"/>
              <a:t>Development</a:t>
            </a:r>
          </a:p>
          <a:p>
            <a:pPr algn="ctr"/>
            <a:r>
              <a:rPr lang="en-CA" b="1" dirty="0" smtClean="0"/>
              <a:t>(other)</a:t>
            </a:r>
            <a:endParaRPr lang="en-CA" b="1" dirty="0"/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2286000" y="6400800"/>
            <a:ext cx="6858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200400" y="1676400"/>
            <a:ext cx="2819400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Model revised to include protein</a:t>
            </a:r>
          </a:p>
          <a:p>
            <a:pPr>
              <a:buFont typeface="Arial" pitchFamily="34" charset="0"/>
              <a:buChar char="•"/>
            </a:pPr>
            <a:r>
              <a:rPr lang="en-CA" dirty="0" smtClean="0"/>
              <a:t>Scenario Builder complete</a:t>
            </a:r>
            <a:endParaRPr lang="en-CA" dirty="0"/>
          </a:p>
        </p:txBody>
      </p:sp>
      <p:sp>
        <p:nvSpPr>
          <p:cNvPr id="36" name="TextBox 35"/>
          <p:cNvSpPr txBox="1"/>
          <p:nvPr/>
        </p:nvSpPr>
        <p:spPr>
          <a:xfrm>
            <a:off x="3200400" y="2971800"/>
            <a:ext cx="2819400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Historical  climate analysis complete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200400" y="4038600"/>
            <a:ext cx="2743200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Human footprint map</a:t>
            </a:r>
          </a:p>
          <a:p>
            <a:pPr>
              <a:buFont typeface="Arial" pitchFamily="34" charset="0"/>
              <a:buChar char="•"/>
            </a:pPr>
            <a:r>
              <a:rPr lang="en-CA" dirty="0" smtClean="0"/>
              <a:t>RSF model on Dempster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200400" y="5181600"/>
            <a:ext cx="2743200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Old analysis of 1002 development – “Sustain”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267200" y="6172200"/>
            <a:ext cx="533400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X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010400" y="1828800"/>
            <a:ext cx="609600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X</a:t>
            </a:r>
            <a:endParaRPr lang="en-CA" dirty="0"/>
          </a:p>
        </p:txBody>
      </p:sp>
      <p:sp>
        <p:nvSpPr>
          <p:cNvPr id="42" name="TextBox 41"/>
          <p:cNvSpPr txBox="1"/>
          <p:nvPr/>
        </p:nvSpPr>
        <p:spPr>
          <a:xfrm>
            <a:off x="6172200" y="2971800"/>
            <a:ext cx="2819400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Develop, run, evaluate future climate scenarios</a:t>
            </a:r>
            <a:endParaRPr lang="en-CA" dirty="0"/>
          </a:p>
        </p:txBody>
      </p:sp>
      <p:sp>
        <p:nvSpPr>
          <p:cNvPr id="43" name="TextBox 42"/>
          <p:cNvSpPr txBox="1"/>
          <p:nvPr/>
        </p:nvSpPr>
        <p:spPr>
          <a:xfrm>
            <a:off x="6172200" y="4038600"/>
            <a:ext cx="2819400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Develop, run, evaluate future climate scenarios</a:t>
            </a:r>
            <a:endParaRPr lang="en-CA" dirty="0"/>
          </a:p>
        </p:txBody>
      </p:sp>
      <p:sp>
        <p:nvSpPr>
          <p:cNvPr id="44" name="TextBox 43"/>
          <p:cNvSpPr txBox="1"/>
          <p:nvPr/>
        </p:nvSpPr>
        <p:spPr>
          <a:xfrm>
            <a:off x="6172200" y="5029200"/>
            <a:ext cx="2819400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Major update – especially recent use of 1002 (3</a:t>
            </a:r>
            <a:r>
              <a:rPr lang="en-CA" baseline="30000" dirty="0" smtClean="0"/>
              <a:t>rd</a:t>
            </a:r>
            <a:r>
              <a:rPr lang="en-CA" dirty="0" smtClean="0"/>
              <a:t> Summer Ecology report?)</a:t>
            </a:r>
            <a:endParaRPr lang="en-CA" dirty="0"/>
          </a:p>
        </p:txBody>
      </p:sp>
      <p:sp>
        <p:nvSpPr>
          <p:cNvPr id="45" name="TextBox 44"/>
          <p:cNvSpPr txBox="1"/>
          <p:nvPr/>
        </p:nvSpPr>
        <p:spPr>
          <a:xfrm>
            <a:off x="6172200" y="6019800"/>
            <a:ext cx="2819400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How to handle one-off development projects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1020762"/>
          </a:xfrm>
        </p:spPr>
        <p:txBody>
          <a:bodyPr>
            <a:normAutofit/>
          </a:bodyPr>
          <a:lstStyle/>
          <a:p>
            <a:r>
              <a:rPr lang="en-CA" sz="3600" b="1" dirty="0" smtClean="0"/>
              <a:t>Output – </a:t>
            </a:r>
            <a:r>
              <a:rPr lang="en-CA" sz="3600" dirty="0" smtClean="0"/>
              <a:t>factors to link condition to vital rates</a:t>
            </a:r>
            <a:endParaRPr lang="en-CA" dirty="0"/>
          </a:p>
        </p:txBody>
      </p:sp>
      <p:sp>
        <p:nvSpPr>
          <p:cNvPr id="3" name="Flowchart: Multidocument 2"/>
          <p:cNvSpPr/>
          <p:nvPr/>
        </p:nvSpPr>
        <p:spPr>
          <a:xfrm>
            <a:off x="381000" y="1981200"/>
            <a:ext cx="1524000" cy="2362200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rgbClr val="FFFF00"/>
                </a:solidFill>
              </a:rPr>
              <a:t>Link to vital rates (birth, death, etc)</a:t>
            </a:r>
            <a:endParaRPr lang="en-CA" b="1" dirty="0">
              <a:solidFill>
                <a:srgbClr val="FFFF00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209800" y="2819400"/>
            <a:ext cx="6858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657600" y="1066800"/>
            <a:ext cx="740908" cy="369332"/>
          </a:xfrm>
          <a:prstGeom prst="rect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CA" dirty="0" smtClean="0"/>
              <a:t>DONE</a:t>
            </a:r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6934200" y="1066800"/>
            <a:ext cx="790473" cy="369332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CA" dirty="0" smtClean="0"/>
              <a:t>TO DO</a:t>
            </a:r>
            <a:endParaRPr lang="en-CA" dirty="0"/>
          </a:p>
        </p:txBody>
      </p:sp>
      <p:sp>
        <p:nvSpPr>
          <p:cNvPr id="7" name="TextBox 6"/>
          <p:cNvSpPr txBox="1"/>
          <p:nvPr/>
        </p:nvSpPr>
        <p:spPr>
          <a:xfrm>
            <a:off x="3200400" y="2667000"/>
            <a:ext cx="2514600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Model tracks all factors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0" y="2133600"/>
            <a:ext cx="2819400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Need thorough review of linkages</a:t>
            </a:r>
          </a:p>
          <a:p>
            <a:pPr>
              <a:buFont typeface="Arial" pitchFamily="34" charset="0"/>
              <a:buChar char="•"/>
            </a:pPr>
            <a:r>
              <a:rPr lang="en-CA" dirty="0" smtClean="0"/>
              <a:t>Develop easy way to output key factors</a:t>
            </a:r>
            <a:endParaRPr lang="en-C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Caribou “estimator”</a:t>
            </a:r>
            <a:endParaRPr lang="en-CA" dirty="0"/>
          </a:p>
        </p:txBody>
      </p:sp>
      <p:sp>
        <p:nvSpPr>
          <p:cNvPr id="6" name="Oval 5"/>
          <p:cNvSpPr/>
          <p:nvPr/>
        </p:nvSpPr>
        <p:spPr>
          <a:xfrm>
            <a:off x="457200" y="2590800"/>
            <a:ext cx="19050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 smtClean="0">
                <a:solidFill>
                  <a:srgbClr val="FFFF00"/>
                </a:solidFill>
              </a:rPr>
              <a:t>Population model</a:t>
            </a:r>
            <a:endParaRPr lang="en-CA" sz="2000" b="1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33800" y="1600200"/>
            <a:ext cx="740908" cy="369332"/>
          </a:xfrm>
          <a:prstGeom prst="rect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CA" dirty="0" smtClean="0"/>
              <a:t>DONE</a:t>
            </a:r>
            <a:endParaRPr lang="en-CA" dirty="0"/>
          </a:p>
        </p:txBody>
      </p:sp>
      <p:sp>
        <p:nvSpPr>
          <p:cNvPr id="9" name="TextBox 8"/>
          <p:cNvSpPr txBox="1"/>
          <p:nvPr/>
        </p:nvSpPr>
        <p:spPr>
          <a:xfrm>
            <a:off x="6705600" y="1371600"/>
            <a:ext cx="790473" cy="369332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CA" dirty="0" smtClean="0"/>
              <a:t>TO DO</a:t>
            </a:r>
            <a:endParaRPr lang="en-CA" dirty="0"/>
          </a:p>
        </p:txBody>
      </p:sp>
      <p:sp>
        <p:nvSpPr>
          <p:cNvPr id="10" name="TextBox 9"/>
          <p:cNvSpPr txBox="1"/>
          <p:nvPr/>
        </p:nvSpPr>
        <p:spPr>
          <a:xfrm>
            <a:off x="2971800" y="2590800"/>
            <a:ext cx="2514600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Model now includes variability and risk – (version 1)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91200" y="2057400"/>
            <a:ext cx="3124200" cy="17543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Develop linkage to E-P model output</a:t>
            </a:r>
          </a:p>
          <a:p>
            <a:pPr>
              <a:buFont typeface="Arial" pitchFamily="34" charset="0"/>
              <a:buChar char="•"/>
            </a:pPr>
            <a:r>
              <a:rPr lang="en-CA" dirty="0" smtClean="0"/>
              <a:t>Develop easy way to output key factors</a:t>
            </a:r>
          </a:p>
          <a:p>
            <a:pPr>
              <a:buFont typeface="Arial" pitchFamily="34" charset="0"/>
              <a:buChar char="•"/>
            </a:pPr>
            <a:r>
              <a:rPr lang="en-CA" dirty="0" smtClean="0"/>
              <a:t>Do we want to carve out role of predator</a:t>
            </a:r>
            <a:endParaRPr lang="en-CA" dirty="0"/>
          </a:p>
        </p:txBody>
      </p:sp>
      <p:sp>
        <p:nvSpPr>
          <p:cNvPr id="13" name="TextBox 12"/>
          <p:cNvSpPr txBox="1"/>
          <p:nvPr/>
        </p:nvSpPr>
        <p:spPr>
          <a:xfrm>
            <a:off x="838200" y="4267200"/>
            <a:ext cx="1507657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CA" dirty="0" smtClean="0"/>
              <a:t>Harvest policy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2400" y="5257800"/>
            <a:ext cx="275505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CA" dirty="0" smtClean="0"/>
              <a:t>Other management actions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48000" y="3886200"/>
            <a:ext cx="2514600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Currently focus of “estimator”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91200" y="3886200"/>
            <a:ext cx="3124200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Develop, run, evaluate  population level policies (e.g. predator control)</a:t>
            </a:r>
            <a:endParaRPr lang="en-CA" dirty="0"/>
          </a:p>
        </p:txBody>
      </p:sp>
      <p:sp>
        <p:nvSpPr>
          <p:cNvPr id="19" name="TextBox 18"/>
          <p:cNvSpPr txBox="1"/>
          <p:nvPr/>
        </p:nvSpPr>
        <p:spPr>
          <a:xfrm>
            <a:off x="3048000" y="4953000"/>
            <a:ext cx="2514600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Model now includes variability and risk – (version 1)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791200" y="5029200"/>
            <a:ext cx="3048000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Develop, run, evaluate other actions (e.g. 1002 mitigations)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CARMA 2012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Gathering in Vancouver December 4-6, 2012</a:t>
            </a:r>
          </a:p>
          <a:p>
            <a:r>
              <a:rPr lang="en-CA" dirty="0" smtClean="0"/>
              <a:t>Theme “</a:t>
            </a:r>
            <a:r>
              <a:rPr lang="en-CA" i="1" dirty="0" smtClean="0"/>
              <a:t>CARMA moving from Knowledge to Action</a:t>
            </a:r>
            <a:r>
              <a:rPr lang="en-CA" dirty="0" smtClean="0"/>
              <a:t>”</a:t>
            </a:r>
          </a:p>
          <a:p>
            <a:r>
              <a:rPr lang="en-CA" dirty="0" smtClean="0"/>
              <a:t>Nomination for Arctic Inspiration Prize</a:t>
            </a:r>
          </a:p>
          <a:p>
            <a:pPr lvl="1"/>
            <a:r>
              <a:rPr lang="en-CA" dirty="0" smtClean="0"/>
              <a:t>Knowledge to Action Plan focussed on:</a:t>
            </a:r>
          </a:p>
          <a:p>
            <a:pPr lvl="2"/>
            <a:r>
              <a:rPr lang="en-CA" dirty="0" smtClean="0"/>
              <a:t>Managing and monitoring through abundance</a:t>
            </a:r>
          </a:p>
          <a:p>
            <a:pPr lvl="2"/>
            <a:r>
              <a:rPr lang="en-CA" dirty="0" smtClean="0"/>
              <a:t>Assessing Cumulative Effects</a:t>
            </a:r>
          </a:p>
          <a:p>
            <a:pPr lvl="2"/>
            <a:r>
              <a:rPr lang="en-CA" dirty="0" smtClean="0"/>
              <a:t>Caribou health monitoring plan</a:t>
            </a:r>
          </a:p>
          <a:p>
            <a:r>
              <a:rPr lang="en-CA" dirty="0" smtClean="0"/>
              <a:t>New Website </a:t>
            </a:r>
            <a:r>
              <a:rPr lang="en-CA" dirty="0" smtClean="0">
                <a:hlinkClick r:id="rId3"/>
              </a:rPr>
              <a:t>www.caff.is/carma</a:t>
            </a:r>
            <a:endParaRPr lang="en-CA" dirty="0" smtClean="0"/>
          </a:p>
          <a:p>
            <a:pPr>
              <a:buNone/>
            </a:pPr>
            <a:endParaRPr lang="en-CA" dirty="0" smtClean="0"/>
          </a:p>
          <a:p>
            <a:pPr lvl="2"/>
            <a:endParaRPr lang="en-C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535</Words>
  <Application>Microsoft Office PowerPoint</Application>
  <PresentationFormat>On-screen Show (4:3)</PresentationFormat>
  <Paragraphs>123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Cumulative effects of development and climate change on the PCH</vt:lpstr>
      <vt:lpstr>Climate analysis</vt:lpstr>
      <vt:lpstr>Winter RSF analysis</vt:lpstr>
      <vt:lpstr>Modeling Cumulative effects</vt:lpstr>
      <vt:lpstr>Input data – what we need to run the model</vt:lpstr>
      <vt:lpstr>Scenarios – running E-P model, developing scenarios</vt:lpstr>
      <vt:lpstr>Output – factors to link condition to vital rates</vt:lpstr>
      <vt:lpstr>Caribou “estimator”</vt:lpstr>
      <vt:lpstr>CARMA 2012</vt:lpstr>
    </vt:vector>
  </TitlesOfParts>
  <Company>Environment Canada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Modeling Cumulative effects</dc:title>
  <dc:creator>russelld</dc:creator>
  <cp:lastModifiedBy>Assistant</cp:lastModifiedBy>
  <cp:revision>13</cp:revision>
  <cp:lastPrinted>2012-10-26T16:02:26Z</cp:lastPrinted>
  <dcterms:created xsi:type="dcterms:W3CDTF">2012-09-21T18:07:11Z</dcterms:created>
  <dcterms:modified xsi:type="dcterms:W3CDTF">2012-10-26T16:02:45Z</dcterms:modified>
</cp:coreProperties>
</file>